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Archivo Light"/>
      <p:regular r:id="rId20"/>
      <p:bold r:id="rId21"/>
      <p:italic r:id="rId22"/>
      <p:boldItalic r:id="rId23"/>
    </p:embeddedFont>
    <p:embeddedFont>
      <p:font typeface="Archivo"/>
      <p:regular r:id="rId24"/>
      <p:bold r:id="rId25"/>
      <p:italic r:id="rId26"/>
      <p:boldItalic r:id="rId27"/>
    </p:embeddedFont>
    <p:embeddedFont>
      <p:font typeface="Archivo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2" roundtripDataSignature="AMtx7miEq2lQ5FOs13lEiRPqAdcnJOl5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8CFABD-B253-4BEB-9F5A-D4F9FD650B66}">
  <a:tblStyle styleId="{598CFABD-B253-4BEB-9F5A-D4F9FD650B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SemiBold-boldItalic.fntdata"/><Relationship Id="rId30" Type="http://schemas.openxmlformats.org/officeDocument/2006/relationships/font" Target="fonts/ArchivoSemiBold-italic.fntdata"/><Relationship Id="rId32" Type="http://customschemas.google.com/relationships/presentationmetadata" Target="metadata"/><Relationship Id="rId20" Type="http://schemas.openxmlformats.org/officeDocument/2006/relationships/font" Target="fonts/ArchivoLight-regular.fntdata"/><Relationship Id="rId22" Type="http://schemas.openxmlformats.org/officeDocument/2006/relationships/font" Target="fonts/ArchivoLight-italic.fntdata"/><Relationship Id="rId21" Type="http://schemas.openxmlformats.org/officeDocument/2006/relationships/font" Target="fonts/ArchivoLight-bold.fntdata"/><Relationship Id="rId24" Type="http://schemas.openxmlformats.org/officeDocument/2006/relationships/font" Target="fonts/Archivo-regular.fntdata"/><Relationship Id="rId23" Type="http://schemas.openxmlformats.org/officeDocument/2006/relationships/font" Target="fonts/ArchivoLight-boldItalic.fntdata"/><Relationship Id="rId26" Type="http://schemas.openxmlformats.org/officeDocument/2006/relationships/font" Target="fonts/Archivo-italic.fntdata"/><Relationship Id="rId25" Type="http://schemas.openxmlformats.org/officeDocument/2006/relationships/font" Target="fonts/Archivo-bold.fntdata"/><Relationship Id="rId28" Type="http://schemas.openxmlformats.org/officeDocument/2006/relationships/font" Target="fonts/ArchivoSemiBold-regular.fntdata"/><Relationship Id="rId27" Type="http://schemas.openxmlformats.org/officeDocument/2006/relationships/font" Target="fonts/Archivo-boldItalic.fntdata"/><Relationship Id="rId29" Type="http://schemas.openxmlformats.org/officeDocument/2006/relationships/font" Target="fonts/ArchivoSemi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8408f03ed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378408f03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137150" wrap="square" tIns="137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6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8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6" name="Google Shape;166;p29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2" name="Google Shape;172;p29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3" name="Google Shape;173;p29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0" name="Google Shape;200;p31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4" name="Google Shape;204;p31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5" name="Google Shape;205;p31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9" name="Google Shape;209;p31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32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5" name="Google Shape;215;p32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6" name="Google Shape;216;p32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7" name="Google Shape;217;p32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8" name="Google Shape;218;p32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9" name="Google Shape;219;p32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223" name="Google Shape;223;p33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4" name="Google Shape;224;p33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3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33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8" name="Google Shape;228;p33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9" name="Google Shape;229;p33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0" name="Google Shape;230;p33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1" name="Google Shape;231;p33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2" name="Google Shape;232;p33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3" name="Google Shape;233;p33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4" name="Google Shape;234;p33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4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0" name="Google Shape;240;p34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1" name="Google Shape;241;p34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2" name="Google Shape;242;p34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3" name="Google Shape;243;p34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4" name="Google Shape;244;p34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5" name="Google Shape;245;p34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6" name="Google Shape;246;p34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7" name="Google Shape;247;p34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7"/>
          <p:cNvSpPr txBox="1"/>
          <p:nvPr>
            <p:ph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Google Shape;17;p17"/>
          <p:cNvSpPr txBox="1"/>
          <p:nvPr>
            <p:ph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17"/>
          <p:cNvSpPr txBox="1"/>
          <p:nvPr>
            <p:ph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17"/>
          <p:cNvSpPr txBox="1"/>
          <p:nvPr>
            <p:ph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17"/>
          <p:cNvSpPr txBox="1"/>
          <p:nvPr>
            <p:ph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17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37150" spcFirstLastPara="1" rIns="137150" wrap="square" tIns="1371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24" name="Google Shape;24;p17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37150" spcFirstLastPara="1" rIns="137150" wrap="square" tIns="1371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25" name="Google Shape;25;p17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37150" spcFirstLastPara="1" rIns="137150" wrap="square" tIns="1371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26" name="Google Shape;26;p17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37150" spcFirstLastPara="1" rIns="137150" wrap="square" tIns="1371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27" name="Google Shape;27;p17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37150" spcFirstLastPara="1" rIns="137150" wrap="square" tIns="1371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28" name="Google Shape;28;p17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37150" spcFirstLastPara="1" rIns="137150" wrap="square" tIns="1371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29" name="Google Shape;29;p17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251" name="Google Shape;251;p35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252" name="Google Shape;252;p35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253" name="Google Shape;253;p35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254" name="Google Shape;254;p35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35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8" name="Google Shape;258;p35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9" name="Google Shape;259;p35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0" name="Google Shape;260;p35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1" name="Google Shape;261;p35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36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7" name="Google Shape;267;p36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8" name="Google Shape;268;p36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9" name="Google Shape;269;p36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0" name="Google Shape;270;p36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1" name="Google Shape;271;p36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2" name="Google Shape;272;p36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3" name="Google Shape;273;p36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4" name="Google Shape;274;p36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5" name="Google Shape;275;p36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6" name="Google Shape;276;p36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7" name="Google Shape;277;p36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2000"/>
            </a:lvl9pPr>
          </a:lstStyle>
          <a:p/>
        </p:txBody>
      </p:sp>
      <p:sp>
        <p:nvSpPr>
          <p:cNvPr id="281" name="Google Shape;281;p37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2" name="Google Shape;282;p37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27430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3" name="Google Shape;283;p37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27430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7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8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  <p:sp>
        <p:nvSpPr>
          <p:cNvPr id="290" name="Google Shape;290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8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38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3" name="Google Shape;293;p38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9pPr>
          </a:lstStyle>
          <a:p/>
        </p:txBody>
      </p:sp>
      <p:sp>
        <p:nvSpPr>
          <p:cNvPr id="297" name="Google Shape;297;p39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298" name="Google Shape;298;p39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299" name="Google Shape;299;p39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39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9pPr>
          </a:lstStyle>
          <a:p/>
        </p:txBody>
      </p:sp>
      <p:sp>
        <p:nvSpPr>
          <p:cNvPr id="301" name="Google Shape;301;p39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2" name="Google Shape;302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9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0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40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310" name="Google Shape;310;p40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4" name="Google Shape;314;p41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5" name="Google Shape;315;p41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41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7" name="Google Shape;317;p41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8" name="Google Shape;318;p41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9" name="Google Shape;319;p41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0" name="Google Shape;320;p41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1" name="Google Shape;321;p41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2" name="Google Shape;322;p41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3" name="Google Shape;323;p41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4" name="Google Shape;324;p41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5" name="Google Shape;325;p4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1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41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1" name="Google Shape;331;p42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2" name="Google Shape;332;p42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3" name="Google Shape;333;p4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42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6" name="Google Shape;336;p42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7" name="Google Shape;337;p42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8" name="Google Shape;338;p42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9" name="Google Shape;339;p42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0" name="Google Shape;340;p42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1" name="Google Shape;341;p42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2" name="Google Shape;342;p42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3" name="Google Shape;343;p42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4" name="Google Shape;344;p42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5" name="Google Shape;345;p42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6" name="Google Shape;346;p42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7" name="Google Shape;347;p42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8" name="Google Shape;348;p42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1" name="Google Shape;351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18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0" name="Google Shape;370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1" name="Google Shape;371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76" name="Google Shape;376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5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1" name="Google Shape;381;p5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5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3" name="Google Shape;383;p5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5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5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1" name="Google Shape;41;p19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" name="Google Shape;42;p19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3" name="Google Shape;43;p19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4" name="Google Shape;44;p19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5" name="Google Shape;45;p19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6" name="Google Shape;46;p19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7" name="Google Shape;47;p19"/>
          <p:cNvSpPr txBox="1"/>
          <p:nvPr>
            <p:ph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8" name="Google Shape;48;p19"/>
          <p:cNvSpPr txBox="1"/>
          <p:nvPr>
            <p:ph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9" name="Google Shape;49;p19"/>
          <p:cNvSpPr txBox="1"/>
          <p:nvPr>
            <p:ph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0" name="Google Shape;50;p19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5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5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5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4" name="Google Shape;394;p5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5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8" name="Google Shape;398;p5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0" name="Google Shape;400;p5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5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5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5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5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5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8" name="Google Shape;408;p5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9" name="Google Shape;409;p5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5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5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5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5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5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9" name="Google Shape;419;p6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6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6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6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4" name="Google Shape;424;p6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6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6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6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0" name="Google Shape;430;p6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6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2" name="Google Shape;43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6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4" name="Google Shape;434;p6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5" name="Google Shape;435;p6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6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6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6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6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6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6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6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6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6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0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20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20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57" name="Google Shape;57;p20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21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2" name="Google Shape;62;p21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3" name="Google Shape;63;p21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21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1371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6" name="Google Shape;66;p21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22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22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3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75" name="Google Shape;75;p23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6" name="Google Shape;76;p23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23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24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b="0" i="0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b="0" i="0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b="0" i="0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b="0" i="0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b="0" i="0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b="0" i="0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b="0" i="0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b="0" i="0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b="0" i="0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b="0" i="0" sz="30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None/>
              <a:defRPr b="0"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None/>
              <a:defRPr b="0"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None/>
              <a:defRPr b="0"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None/>
              <a:defRPr b="0"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None/>
              <a:defRPr b="0"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None/>
              <a:defRPr b="0"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None/>
              <a:defRPr b="0"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None/>
              <a:defRPr b="0"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5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Student Affairs Chatbot -AI Assistant</a:t>
            </a:r>
            <a:endParaRPr/>
          </a:p>
        </p:txBody>
      </p:sp>
      <p:sp>
        <p:nvSpPr>
          <p:cNvPr id="454" name="Google Shape;454;p1"/>
          <p:cNvSpPr txBox="1"/>
          <p:nvPr>
            <p:ph idx="1" type="subTitle"/>
          </p:nvPr>
        </p:nvSpPr>
        <p:spPr>
          <a:xfrm>
            <a:off x="6519075" y="4259295"/>
            <a:ext cx="2001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An AI chatbot which can help and guide students regarding student affairs</a:t>
            </a:r>
            <a:endParaRPr/>
          </a:p>
        </p:txBody>
      </p:sp>
      <p:sp>
        <p:nvSpPr>
          <p:cNvPr id="455" name="Google Shape;455;p1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Group 2 |  06-08-2025</a:t>
            </a:r>
            <a:endParaRPr/>
          </a:p>
        </p:txBody>
      </p:sp>
      <p:sp>
        <p:nvSpPr>
          <p:cNvPr id="456" name="Google Shape;456;p1"/>
          <p:cNvSpPr txBox="1"/>
          <p:nvPr>
            <p:ph idx="1" type="subTitle"/>
          </p:nvPr>
        </p:nvSpPr>
        <p:spPr>
          <a:xfrm>
            <a:off x="6519075" y="3165225"/>
            <a:ext cx="2541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Christo Pananjickal Baby - 8989796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Fasalu Rahman Kottaparambu - 8991782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Srinu Babu Rai - 8994032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GROUP 2</a:t>
            </a:r>
            <a:endParaRPr/>
          </a:p>
        </p:txBody>
      </p:sp>
      <p:sp>
        <p:nvSpPr>
          <p:cNvPr id="551" name="Google Shape;551;p6"/>
          <p:cNvSpPr txBox="1"/>
          <p:nvPr>
            <p:ph idx="2" type="subTitle"/>
          </p:nvPr>
        </p:nvSpPr>
        <p:spPr>
          <a:xfrm>
            <a:off x="361975" y="493757"/>
            <a:ext cx="8367600" cy="3539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 Data Flow Diagram</a:t>
            </a:r>
            <a:endParaRPr/>
          </a:p>
        </p:txBody>
      </p:sp>
      <p:pic>
        <p:nvPicPr>
          <p:cNvPr id="552" name="Google Shape;552;p6" title="data 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5" y="992625"/>
            <a:ext cx="5533901" cy="399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3"/>
          <p:cNvSpPr txBox="1"/>
          <p:nvPr>
            <p:ph idx="14" type="subTitle"/>
          </p:nvPr>
        </p:nvSpPr>
        <p:spPr>
          <a:xfrm>
            <a:off x="361975" y="2039292"/>
            <a:ext cx="836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5000"/>
              <a:t>LIVE </a:t>
            </a:r>
            <a:r>
              <a:rPr lang="en" sz="5000"/>
              <a:t>DEMO</a:t>
            </a:r>
            <a:endParaRPr b="1" sz="5000"/>
          </a:p>
        </p:txBody>
      </p:sp>
      <p:sp>
        <p:nvSpPr>
          <p:cNvPr id="558" name="Google Shape;558;p1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1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GROUP 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2"/>
          <p:cNvSpPr txBox="1"/>
          <p:nvPr>
            <p:ph idx="14" type="subTitle"/>
          </p:nvPr>
        </p:nvSpPr>
        <p:spPr>
          <a:xfrm>
            <a:off x="361975" y="422968"/>
            <a:ext cx="836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Future Plans</a:t>
            </a:r>
            <a:endParaRPr b="1" sz="1800"/>
          </a:p>
        </p:txBody>
      </p:sp>
      <p:sp>
        <p:nvSpPr>
          <p:cNvPr id="565" name="Google Shape;565;p1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1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GROUP 2</a:t>
            </a:r>
            <a:endParaRPr/>
          </a:p>
        </p:txBody>
      </p:sp>
      <p:sp>
        <p:nvSpPr>
          <p:cNvPr id="567" name="Google Shape;567;p12"/>
          <p:cNvSpPr txBox="1"/>
          <p:nvPr/>
        </p:nvSpPr>
        <p:spPr>
          <a:xfrm>
            <a:off x="3308350" y="2279650"/>
            <a:ext cx="558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analytics dashboard - top r</a:t>
            </a:r>
            <a:r>
              <a:rPr lang="en" sz="1800">
                <a:solidFill>
                  <a:schemeClr val="dk1"/>
                </a:solidFill>
              </a:rPr>
              <a:t>ated questions, usage, prediction performance, response efficiency, find areas to improve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multilingual support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 with college student portal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14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025"/>
              <a:t>	06-08-2025</a:t>
            </a:r>
            <a:endParaRPr sz="1025"/>
          </a:p>
        </p:txBody>
      </p:sp>
      <p:sp>
        <p:nvSpPr>
          <p:cNvPr id="574" name="Google Shape;574;p14"/>
          <p:cNvSpPr txBox="1"/>
          <p:nvPr>
            <p:ph type="title"/>
          </p:nvPr>
        </p:nvSpPr>
        <p:spPr>
          <a:xfrm>
            <a:off x="272275" y="1313050"/>
            <a:ext cx="56787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Thank you! </a:t>
            </a:r>
            <a:endParaRPr/>
          </a:p>
          <a:p>
            <a:pPr indent="45720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700"/>
              <a:t>- Group 2</a:t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2"/>
          <p:cNvSpPr txBox="1"/>
          <p:nvPr>
            <p:ph idx="15" type="subTitle"/>
          </p:nvPr>
        </p:nvSpPr>
        <p:spPr>
          <a:xfrm>
            <a:off x="361975" y="539900"/>
            <a:ext cx="836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Problem and Solution</a:t>
            </a:r>
            <a:endParaRPr/>
          </a:p>
        </p:txBody>
      </p:sp>
      <p:sp>
        <p:nvSpPr>
          <p:cNvPr id="463" name="Google Shape;463;p2"/>
          <p:cNvSpPr txBox="1"/>
          <p:nvPr/>
        </p:nvSpPr>
        <p:spPr>
          <a:xfrm>
            <a:off x="361975" y="1025625"/>
            <a:ext cx="68673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Current Problems:</a:t>
            </a:r>
            <a:endParaRPr b="1" i="0" sz="1400" u="none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Students struggle to get </a:t>
            </a:r>
            <a:r>
              <a:rPr b="0" i="0" lang="en" sz="1400" u="none" cap="none" strike="noStrike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delay in answers</a:t>
            </a: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on college policies, registration, fees, mental health, campus life.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Traditional support (emails, calls, office visits) is slow, </a:t>
            </a:r>
            <a:r>
              <a:rPr b="0" i="0" lang="en" sz="1400" u="none" cap="none" strike="noStrike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limited to office hours</a:t>
            </a: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, and often confusing.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Staff are </a:t>
            </a:r>
            <a:r>
              <a:rPr b="0" i="0" lang="en" sz="1400" u="none" cap="none" strike="noStrike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overwhelmed </a:t>
            </a: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by </a:t>
            </a:r>
            <a:r>
              <a:rPr b="0" i="0" lang="en" sz="1400" u="none" cap="none" strike="noStrike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repetitive questions</a:t>
            </a: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- Less time for handling serious or urgent student issues.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464" name="Google Shape;464;p2"/>
          <p:cNvSpPr txBox="1"/>
          <p:nvPr/>
        </p:nvSpPr>
        <p:spPr>
          <a:xfrm>
            <a:off x="361975" y="3166625"/>
            <a:ext cx="68673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Solutions we put forward:</a:t>
            </a:r>
            <a:endParaRPr b="1" i="0" sz="1400" u="none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 smart, easy-to-use virtual assistant that,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Provides </a:t>
            </a:r>
            <a:r>
              <a:rPr b="0" i="0" lang="en" sz="1400" u="none" cap="none" strike="noStrike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instant </a:t>
            </a: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answers </a:t>
            </a:r>
            <a:r>
              <a:rPr b="0" i="0" lang="en" sz="1400" u="none" cap="none" strike="noStrike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24/7</a:t>
            </a:r>
            <a:endParaRPr b="0" i="0" sz="1400" u="none" cap="none" strike="noStrike">
              <a:solidFill>
                <a:srgbClr val="FF99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Supports </a:t>
            </a:r>
            <a:r>
              <a:rPr b="0" i="0" lang="en" sz="1400" u="none" cap="none" strike="noStrike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multiple languages</a:t>
            </a:r>
            <a:endParaRPr b="0" i="0" sz="1400" u="none" cap="none" strike="noStrike">
              <a:solidFill>
                <a:srgbClr val="FF99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" sz="1400" u="none" cap="none" strike="noStrike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Escalates </a:t>
            </a: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serious or sensitive issues to </a:t>
            </a:r>
            <a:r>
              <a:rPr b="0" i="0" lang="en" sz="1400" u="none" cap="none" strike="noStrike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real human</a:t>
            </a: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staff when needed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3"/>
          <p:cNvSpPr txBox="1"/>
          <p:nvPr>
            <p:ph idx="15" type="subTitle"/>
          </p:nvPr>
        </p:nvSpPr>
        <p:spPr>
          <a:xfrm>
            <a:off x="361975" y="387500"/>
            <a:ext cx="836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Data Corpus</a:t>
            </a:r>
            <a:endParaRPr/>
          </a:p>
        </p:txBody>
      </p:sp>
      <p:sp>
        <p:nvSpPr>
          <p:cNvPr id="471" name="Google Shape;471;p3"/>
          <p:cNvSpPr txBox="1"/>
          <p:nvPr/>
        </p:nvSpPr>
        <p:spPr>
          <a:xfrm>
            <a:off x="361975" y="762800"/>
            <a:ext cx="68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The data corpus is the data scraped from a college website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"/>
          <p:cNvSpPr txBox="1"/>
          <p:nvPr>
            <p:ph idx="15" type="subTitle"/>
          </p:nvPr>
        </p:nvSpPr>
        <p:spPr>
          <a:xfrm>
            <a:off x="388200" y="1383600"/>
            <a:ext cx="836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Implemented Features</a:t>
            </a:r>
            <a:endParaRPr/>
          </a:p>
        </p:txBody>
      </p:sp>
      <p:sp>
        <p:nvSpPr>
          <p:cNvPr id="473" name="Google Shape;473;p3"/>
          <p:cNvSpPr txBox="1"/>
          <p:nvPr/>
        </p:nvSpPr>
        <p:spPr>
          <a:xfrm>
            <a:off x="388200" y="1758900"/>
            <a:ext cx="686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Sentiment Detection &amp; </a:t>
            </a:r>
            <a:r>
              <a:rPr b="0" i="0" lang="en" sz="1400" u="none" cap="none" strike="noStrike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Escalation</a:t>
            </a:r>
            <a:endParaRPr b="0" i="0" sz="1400" u="none" cap="none" strike="noStrike">
              <a:solidFill>
                <a:srgbClr val="FF99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" sz="1400" u="none" cap="none" strike="noStrike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RAG </a:t>
            </a: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for Interactions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Next question prediction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lang="en">
                <a:solidFill>
                  <a:srgbClr val="FF9900"/>
                </a:solidFill>
                <a:latin typeface="Archivo Light"/>
                <a:ea typeface="Archivo Light"/>
                <a:cs typeface="Archivo Light"/>
                <a:sym typeface="Archivo Light"/>
              </a:rPr>
              <a:t>Multilingual </a:t>
            </a: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Support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474" name="Google Shape;4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5" y="3511800"/>
            <a:ext cx="8839200" cy="1346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"/>
          <p:cNvSpPr txBox="1"/>
          <p:nvPr>
            <p:ph idx="1" type="body"/>
          </p:nvPr>
        </p:nvSpPr>
        <p:spPr>
          <a:xfrm>
            <a:off x="348775" y="993600"/>
            <a:ext cx="40290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Students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Student affairs staff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College</a:t>
            </a:r>
            <a:endParaRPr/>
          </a:p>
        </p:txBody>
      </p:sp>
      <p:sp>
        <p:nvSpPr>
          <p:cNvPr id="480" name="Google Shape;480;p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9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GROUP 2</a:t>
            </a:r>
            <a:endParaRPr/>
          </a:p>
        </p:txBody>
      </p:sp>
      <p:pic>
        <p:nvPicPr>
          <p:cNvPr descr="3D rendering of a circuit board" id="482" name="Google Shape;482;p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34300" t="0"/>
          <a:stretch/>
        </p:blipFill>
        <p:spPr>
          <a:xfrm>
            <a:off x="4637525" y="612800"/>
            <a:ext cx="4131600" cy="416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83" name="Google Shape;483;p9"/>
          <p:cNvSpPr txBox="1"/>
          <p:nvPr>
            <p:ph idx="4" type="subTitle"/>
          </p:nvPr>
        </p:nvSpPr>
        <p:spPr>
          <a:xfrm>
            <a:off x="361975" y="519351"/>
            <a:ext cx="413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484" name="Google Shape;484;p9"/>
          <p:cNvSpPr txBox="1"/>
          <p:nvPr>
            <p:ph idx="1" type="body"/>
          </p:nvPr>
        </p:nvSpPr>
        <p:spPr>
          <a:xfrm>
            <a:off x="371125" y="2558975"/>
            <a:ext cx="40290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Open AI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Google translator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ABC College Dataset</a:t>
            </a:r>
            <a:endParaRPr/>
          </a:p>
        </p:txBody>
      </p:sp>
      <p:sp>
        <p:nvSpPr>
          <p:cNvPr id="485" name="Google Shape;485;p9"/>
          <p:cNvSpPr txBox="1"/>
          <p:nvPr>
            <p:ph idx="4" type="subTitle"/>
          </p:nvPr>
        </p:nvSpPr>
        <p:spPr>
          <a:xfrm>
            <a:off x="384325" y="2084726"/>
            <a:ext cx="413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Tech and Knowledge Vendors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"/>
          <p:cNvSpPr txBox="1"/>
          <p:nvPr>
            <p:ph idx="14" type="subTitle"/>
          </p:nvPr>
        </p:nvSpPr>
        <p:spPr>
          <a:xfrm>
            <a:off x="361975" y="422968"/>
            <a:ext cx="836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/>
              <a:t>Impact</a:t>
            </a:r>
            <a:endParaRPr b="1" sz="2200"/>
          </a:p>
        </p:txBody>
      </p:sp>
      <p:sp>
        <p:nvSpPr>
          <p:cNvPr id="491" name="Google Shape;491;p1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1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GROUP 2</a:t>
            </a:r>
            <a:endParaRPr/>
          </a:p>
        </p:txBody>
      </p:sp>
      <p:sp>
        <p:nvSpPr>
          <p:cNvPr id="493" name="Google Shape;493;p10"/>
          <p:cNvSpPr txBox="1"/>
          <p:nvPr/>
        </p:nvSpPr>
        <p:spPr>
          <a:xfrm>
            <a:off x="3282950" y="1930400"/>
            <a:ext cx="549372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24/7 instant support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repetitive staff workload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languages for inclusivity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follow-ups with next question suggestions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"/>
          <p:cNvSpPr txBox="1"/>
          <p:nvPr>
            <p:ph idx="14" type="subTitle"/>
          </p:nvPr>
        </p:nvSpPr>
        <p:spPr>
          <a:xfrm>
            <a:off x="361975" y="539900"/>
            <a:ext cx="836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NLP Components</a:t>
            </a:r>
            <a:endParaRPr/>
          </a:p>
        </p:txBody>
      </p:sp>
      <p:sp>
        <p:nvSpPr>
          <p:cNvPr id="499" name="Google Shape;499;p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GROUP 2</a:t>
            </a:r>
            <a:endParaRPr/>
          </a:p>
        </p:txBody>
      </p:sp>
      <p:cxnSp>
        <p:nvCxnSpPr>
          <p:cNvPr id="501" name="Google Shape;501;p5"/>
          <p:cNvCxnSpPr/>
          <p:nvPr/>
        </p:nvCxnSpPr>
        <p:spPr>
          <a:xfrm rot="10800000">
            <a:off x="3611500" y="3390788"/>
            <a:ext cx="517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2" name="Google Shape;502;p5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</a:pPr>
            <a:r>
              <a:rPr lang="en"/>
              <a:t>Converting to lowercase, removing stopwords, words stemming</a:t>
            </a:r>
            <a:endParaRPr/>
          </a:p>
        </p:txBody>
      </p:sp>
      <p:sp>
        <p:nvSpPr>
          <p:cNvPr id="503" name="Google Shape;503;p5"/>
          <p:cNvSpPr txBox="1"/>
          <p:nvPr>
            <p:ph idx="3" type="subTitle"/>
          </p:nvPr>
        </p:nvSpPr>
        <p:spPr>
          <a:xfrm>
            <a:off x="4618675" y="875411"/>
            <a:ext cx="3515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Normalization, Stopword filtering, Stemming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04" name="Google Shape;504;p5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</a:pPr>
            <a:r>
              <a:rPr lang="en"/>
              <a:t>We have used different NLP components in out project. These components have help us to prepare and process the data from training as well as prompting.</a:t>
            </a:r>
            <a:endParaRPr/>
          </a:p>
        </p:txBody>
      </p:sp>
      <p:sp>
        <p:nvSpPr>
          <p:cNvPr id="505" name="Google Shape;505;p5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</a:pPr>
            <a:r>
              <a:rPr lang="en"/>
              <a:t>Splitting data and prompt into individual words using NLTK</a:t>
            </a:r>
            <a:endParaRPr/>
          </a:p>
        </p:txBody>
      </p:sp>
      <p:sp>
        <p:nvSpPr>
          <p:cNvPr id="506" name="Google Shape;506;p5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Tokenization </a:t>
            </a:r>
            <a:endParaRPr/>
          </a:p>
        </p:txBody>
      </p:sp>
      <p:sp>
        <p:nvSpPr>
          <p:cNvPr id="507" name="Google Shape;507;p5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</a:pPr>
            <a:r>
              <a:rPr lang="en"/>
              <a:t>Tokens are transformed into a numerical vector space from which correlated data can be found out using cosine similarity</a:t>
            </a:r>
            <a:endParaRPr/>
          </a:p>
        </p:txBody>
      </p:sp>
      <p:sp>
        <p:nvSpPr>
          <p:cNvPr id="508" name="Google Shape;508;p5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Vectorization</a:t>
            </a:r>
            <a:endParaRPr/>
          </a:p>
        </p:txBody>
      </p:sp>
      <p:sp>
        <p:nvSpPr>
          <p:cNvPr id="509" name="Google Shape;509;p5"/>
          <p:cNvSpPr txBox="1"/>
          <p:nvPr>
            <p:ph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0" name="Google Shape;510;p5"/>
          <p:cNvSpPr txBox="1"/>
          <p:nvPr>
            <p:ph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1" name="Google Shape;511;p5"/>
          <p:cNvSpPr txBox="1"/>
          <p:nvPr>
            <p:ph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12" name="Google Shape;512;p5"/>
          <p:cNvCxnSpPr/>
          <p:nvPr/>
        </p:nvCxnSpPr>
        <p:spPr>
          <a:xfrm rot="10800000">
            <a:off x="3597475" y="1895388"/>
            <a:ext cx="517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"/>
          <p:cNvSpPr txBox="1"/>
          <p:nvPr>
            <p:ph idx="14" type="subTitle"/>
          </p:nvPr>
        </p:nvSpPr>
        <p:spPr>
          <a:xfrm>
            <a:off x="361975" y="458363"/>
            <a:ext cx="836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2200"/>
              <a:t>Prediction </a:t>
            </a:r>
            <a:endParaRPr b="1" sz="2200"/>
          </a:p>
        </p:txBody>
      </p:sp>
      <p:sp>
        <p:nvSpPr>
          <p:cNvPr id="518" name="Google Shape;518;p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GROUP 2</a:t>
            </a:r>
            <a:endParaRPr/>
          </a:p>
        </p:txBody>
      </p:sp>
      <p:sp>
        <p:nvSpPr>
          <p:cNvPr id="520" name="Google Shape;520;p7"/>
          <p:cNvSpPr txBox="1"/>
          <p:nvPr/>
        </p:nvSpPr>
        <p:spPr>
          <a:xfrm>
            <a:off x="155450" y="1066800"/>
            <a:ext cx="4607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" sz="1800">
                <a:solidFill>
                  <a:schemeClr val="dk1"/>
                </a:solidFill>
              </a:rPr>
              <a:t>Predicts related questions at end of a conversation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" sz="1800">
                <a:solidFill>
                  <a:schemeClr val="dk1"/>
                </a:solidFill>
              </a:rPr>
              <a:t>Uses Logistic Regression with re-ranking (sorting)</a:t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</a:pPr>
            <a:r>
              <a:rPr lang="en" sz="1800">
                <a:solidFill>
                  <a:schemeClr val="dk1"/>
                </a:solidFill>
              </a:rPr>
              <a:t>Model trained once and saved</a:t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 navigation</a:t>
            </a:r>
            <a:endParaRPr/>
          </a:p>
        </p:txBody>
      </p:sp>
      <p:sp>
        <p:nvSpPr>
          <p:cNvPr id="521" name="Google Shape;521;p7"/>
          <p:cNvSpPr/>
          <p:nvPr/>
        </p:nvSpPr>
        <p:spPr>
          <a:xfrm>
            <a:off x="4930025" y="4122850"/>
            <a:ext cx="4140600" cy="9150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22" name="Google Shape;522;p7"/>
          <p:cNvSpPr txBox="1"/>
          <p:nvPr>
            <p:ph idx="1" type="subTitle"/>
          </p:nvPr>
        </p:nvSpPr>
        <p:spPr>
          <a:xfrm>
            <a:off x="4993600" y="4253975"/>
            <a:ext cx="3675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Chat bot user interface</a:t>
            </a:r>
            <a:endParaRPr sz="1000"/>
          </a:p>
        </p:txBody>
      </p:sp>
      <p:sp>
        <p:nvSpPr>
          <p:cNvPr id="523" name="Google Shape;523;p7"/>
          <p:cNvSpPr txBox="1"/>
          <p:nvPr>
            <p:ph idx="2" type="body"/>
          </p:nvPr>
        </p:nvSpPr>
        <p:spPr>
          <a:xfrm>
            <a:off x="4993600" y="4525175"/>
            <a:ext cx="3675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200"/>
              <a:buNone/>
            </a:pPr>
            <a:r>
              <a:rPr lang="en" sz="1400"/>
              <a:t>The above is the user interface of our chat bot that we have developed. </a:t>
            </a:r>
            <a:endParaRPr sz="1400"/>
          </a:p>
        </p:txBody>
      </p:sp>
      <p:pic>
        <p:nvPicPr>
          <p:cNvPr id="524" name="Google Shape;524;p7" title="chatbot s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875" y="465162"/>
            <a:ext cx="3986875" cy="364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78408f03ed_0_7"/>
          <p:cNvSpPr txBox="1"/>
          <p:nvPr>
            <p:ph idx="14" type="subTitle"/>
          </p:nvPr>
        </p:nvSpPr>
        <p:spPr>
          <a:xfrm>
            <a:off x="327600" y="465838"/>
            <a:ext cx="836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2200"/>
              <a:t>Prediction Training Results </a:t>
            </a:r>
            <a:endParaRPr b="1" sz="2200"/>
          </a:p>
        </p:txBody>
      </p:sp>
      <p:sp>
        <p:nvSpPr>
          <p:cNvPr id="530" name="Google Shape;530;g378408f03ed_0_7"/>
          <p:cNvSpPr txBox="1"/>
          <p:nvPr>
            <p:ph idx="12" type="sldNum"/>
          </p:nvPr>
        </p:nvSpPr>
        <p:spPr>
          <a:xfrm>
            <a:off x="8193600" y="225200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g378408f03ed_0_7"/>
          <p:cNvSpPr txBox="1"/>
          <p:nvPr>
            <p:ph idx="1" type="subTitle"/>
          </p:nvPr>
        </p:nvSpPr>
        <p:spPr>
          <a:xfrm>
            <a:off x="327600" y="225200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GROUP 2</a:t>
            </a:r>
            <a:endParaRPr/>
          </a:p>
        </p:txBody>
      </p:sp>
      <p:pic>
        <p:nvPicPr>
          <p:cNvPr id="532" name="Google Shape;532;g378408f03ed_0_7" title="WhatsApp Image 2025-08-12 at 09.57.31_d7122ed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975" y="2969125"/>
            <a:ext cx="4185748" cy="209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378408f03ed_0_7" title="accuracy curv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25" y="880738"/>
            <a:ext cx="4185752" cy="209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378408f03ed_0_7" title="loss curv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700" y="625611"/>
            <a:ext cx="4354300" cy="2177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5" name="Google Shape;535;g378408f03ed_0_7"/>
          <p:cNvGraphicFramePr/>
          <p:nvPr/>
        </p:nvGraphicFramePr>
        <p:xfrm>
          <a:off x="118025" y="343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{598CFABD-B253-4BEB-9F5A-D4F9FD650B66}</a:tableStyleId>
              </a:tblPr>
              <a:tblGrid>
                <a:gridCol w="1455250"/>
                <a:gridCol w="1455250"/>
              </a:tblGrid>
              <a:tr h="32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Metric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0" marB="0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Value</a:t>
                      </a:r>
                      <a:endParaRPr b="1" sz="1100"/>
                    </a:p>
                  </a:txBody>
                  <a:tcPr marT="0" marB="0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Accuracy 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97.18%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Precision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86.30%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Recall   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85.13%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F1 Score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85.71%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6" name="Google Shape;536;g378408f03ed_0_7"/>
          <p:cNvSpPr txBox="1"/>
          <p:nvPr/>
        </p:nvSpPr>
        <p:spPr>
          <a:xfrm>
            <a:off x="73275" y="30498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Evaluation Metrics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GROUP 2</a:t>
            </a:r>
            <a:endParaRPr/>
          </a:p>
        </p:txBody>
      </p:sp>
      <p:sp>
        <p:nvSpPr>
          <p:cNvPr id="543" name="Google Shape;543;p4"/>
          <p:cNvSpPr txBox="1"/>
          <p:nvPr>
            <p:ph idx="2" type="subTitle"/>
          </p:nvPr>
        </p:nvSpPr>
        <p:spPr>
          <a:xfrm>
            <a:off x="361975" y="539900"/>
            <a:ext cx="836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Software Architecture</a:t>
            </a:r>
            <a:endParaRPr/>
          </a:p>
        </p:txBody>
      </p:sp>
      <p:pic>
        <p:nvPicPr>
          <p:cNvPr id="544" name="Google Shape;544;p4" title="architectur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75" y="847700"/>
            <a:ext cx="7180334" cy="42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